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4" r:id="rId5"/>
  </p:sldMasterIdLst>
  <p:notesMasterIdLst>
    <p:notesMasterId r:id="rId10"/>
  </p:notesMasterIdLst>
  <p:handoutMasterIdLst>
    <p:handoutMasterId r:id="rId11"/>
  </p:handoutMasterIdLst>
  <p:sldIdLst>
    <p:sldId id="256" r:id="rId6"/>
    <p:sldId id="330" r:id="rId7"/>
    <p:sldId id="259" r:id="rId8"/>
    <p:sldId id="257" r:id="rId9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usyBee" initials="BB" lastIdx="1" clrIdx="0">
    <p:extLst>
      <p:ext uri="{19B8F6BF-5375-455C-9EA6-DF929625EA0E}">
        <p15:presenceInfo xmlns:p15="http://schemas.microsoft.com/office/powerpoint/2012/main" userId="BusyBe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821C"/>
    <a:srgbClr val="156635"/>
    <a:srgbClr val="762123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272" autoAdjust="0"/>
    <p:restoredTop sz="95366" autoAdjust="0"/>
  </p:normalViewPr>
  <p:slideViewPr>
    <p:cSldViewPr>
      <p:cViewPr varScale="1">
        <p:scale>
          <a:sx n="68" d="100"/>
          <a:sy n="68" d="100"/>
        </p:scale>
        <p:origin x="1254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9/12/2021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9/12/2021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png"/><Relationship Id="rId4" Type="http://schemas.openxmlformats.org/officeDocument/2006/relationships/image" Target="cid:image001.png@01D16D8C.9C905A10" TargetMode="Externa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2568BE7-139D-C44C-8B06-67E76EBF6360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961" y="5169237"/>
            <a:ext cx="6172200" cy="92733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rgbClr val="289A8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s-E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57200" y="1524000"/>
            <a:ext cx="8229600" cy="4419600"/>
          </a:xfrm>
        </p:spPr>
        <p:txBody>
          <a:bodyPr/>
          <a:lstStyle>
            <a:lvl3pPr>
              <a:defRPr>
                <a:latin typeface="Palatino Linotype" panose="02040502050505030304" pitchFamily="18" charset="0"/>
              </a:defRPr>
            </a:lvl3pPr>
            <a:lvl4pPr>
              <a:defRPr>
                <a:latin typeface="Palatino Linotype" panose="02040502050505030304" pitchFamily="18" charset="0"/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506668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  <p:sldLayoutId id="2147483681" r:id="rId6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0" y="1371600"/>
            <a:ext cx="8667750" cy="1143000"/>
          </a:xfrm>
        </p:spPr>
        <p:txBody>
          <a:bodyPr/>
          <a:lstStyle/>
          <a:p>
            <a:r>
              <a:rPr lang="en-GB" sz="3200" b="1" dirty="0">
                <a:solidFill>
                  <a:srgbClr val="00B0F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Sub-activity 5.1.1.4a: </a:t>
            </a:r>
            <a:r>
              <a:rPr lang="en-GB" sz="32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Case studies: Application of SI technologies use among farmers interacting with Africa RISING at different intensities in 16 target communities</a:t>
            </a:r>
            <a:endParaRPr lang="en-GB" sz="3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2392013-D842-4930-9944-9C43E97EBD3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6142" b="21221"/>
          <a:stretch/>
        </p:blipFill>
        <p:spPr>
          <a:xfrm>
            <a:off x="1295400" y="3657600"/>
            <a:ext cx="6553200" cy="3078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0ED3FB3-2C19-4CEF-9392-DF7E470BB8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1371600"/>
            <a:ext cx="6968510" cy="5323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3657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C38697AC-898C-4691-99A2-C2A63B3F5A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479457"/>
              </p:ext>
            </p:extLst>
          </p:nvPr>
        </p:nvGraphicFramePr>
        <p:xfrm>
          <a:off x="152401" y="2514600"/>
          <a:ext cx="8763000" cy="4220855"/>
        </p:xfrm>
        <a:graphic>
          <a:graphicData uri="http://schemas.openxmlformats.org/drawingml/2006/table">
            <a:tbl>
              <a:tblPr firstRow="1" firstCol="1" bandRow="1"/>
              <a:tblGrid>
                <a:gridCol w="2395523">
                  <a:extLst>
                    <a:ext uri="{9D8B030D-6E8A-4147-A177-3AD203B41FA5}">
                      <a16:colId xmlns:a16="http://schemas.microsoft.com/office/drawing/2014/main" val="4182645312"/>
                    </a:ext>
                  </a:extLst>
                </a:gridCol>
                <a:gridCol w="3248442">
                  <a:extLst>
                    <a:ext uri="{9D8B030D-6E8A-4147-A177-3AD203B41FA5}">
                      <a16:colId xmlns:a16="http://schemas.microsoft.com/office/drawing/2014/main" val="2339597442"/>
                    </a:ext>
                  </a:extLst>
                </a:gridCol>
                <a:gridCol w="3119035">
                  <a:extLst>
                    <a:ext uri="{9D8B030D-6E8A-4147-A177-3AD203B41FA5}">
                      <a16:colId xmlns:a16="http://schemas.microsoft.com/office/drawing/2014/main" val="3495791748"/>
                    </a:ext>
                  </a:extLst>
                </a:gridCol>
              </a:tblGrid>
              <a:tr h="7620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Deliverables</a:t>
                      </a: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Status (March 2021).</a:t>
                      </a: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Status (August 2021)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1684592"/>
                  </a:ext>
                </a:extLst>
              </a:tr>
              <a:tr h="65421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All surveys conduced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8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Surveys completed – analysis almost complete</a:t>
                      </a: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99165925"/>
                  </a:ext>
                </a:extLst>
              </a:tr>
              <a:tr h="48878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8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Draft Msc Thesis by socio-economic student</a:t>
                      </a: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9696550"/>
                  </a:ext>
                </a:extLst>
              </a:tr>
              <a:tr h="7513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Data uploaded on to </a:t>
                      </a:r>
                      <a:r>
                        <a:rPr lang="en-GB" sz="18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DataVerse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8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Depends on completion of analysis </a:t>
                      </a: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39940379"/>
                  </a:ext>
                </a:extLst>
              </a:tr>
              <a:tr h="60325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FtF</a:t>
                      </a: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indicators data submitted to M&amp;E/IFPRI for upload</a:t>
                      </a: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Support to other sub-activities in the upload of FtF indicators</a:t>
                      </a: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2200888"/>
                  </a:ext>
                </a:extLst>
              </a:tr>
              <a:tr h="603256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Proposed action for 2021/2022:</a:t>
                      </a:r>
                      <a:r>
                        <a:rPr lang="en-US" sz="16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de-DE" sz="16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Publciation of Cases studies with Regis/MSU)</a:t>
                      </a:r>
                      <a:endParaRPr lang="en-GB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b="0" dirty="0">
                        <a:solidFill>
                          <a:srgbClr val="0070C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1645026"/>
                  </a:ext>
                </a:extLst>
              </a:tr>
            </a:tbl>
          </a:graphicData>
        </a:graphic>
      </p:graphicFrame>
      <p:sp>
        <p:nvSpPr>
          <p:cNvPr id="4" name="Rectangle 1">
            <a:extLst>
              <a:ext uri="{FF2B5EF4-FFF2-40B4-BE49-F238E27FC236}">
                <a16:creationId xmlns:a16="http://schemas.microsoft.com/office/drawing/2014/main" id="{894C1377-920E-4745-AB51-21B1348D35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632466"/>
            <a:ext cx="796518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ja-JP" sz="2400" b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Sub-activity </a:t>
            </a:r>
            <a:r>
              <a:rPr lang="en-US" altLang="ja-JP" sz="2400" b="1" dirty="0">
                <a:solidFill>
                  <a:srgbClr val="00B0F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5.1.1.4a.:</a:t>
            </a:r>
            <a:r>
              <a:rPr lang="en-US" sz="2400" b="1" dirty="0">
                <a:solidFill>
                  <a:srgbClr val="00B0F0"/>
                </a:solidFill>
                <a:latin typeface="+mn-lt"/>
              </a:rPr>
              <a:t> </a:t>
            </a:r>
            <a:r>
              <a:rPr lang="en-GB" sz="2400" b="1" dirty="0">
                <a:cs typeface="Calibri" panose="020F0502020204030204" pitchFamily="34" charset="0"/>
              </a:rPr>
              <a:t>Case studies</a:t>
            </a:r>
            <a:endParaRPr lang="en-GB" altLang="ja-JP" sz="2400" b="1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34860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5891" y="190500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rgbClr val="156834"/>
                </a:solidFill>
                <a:latin typeface="Gill Sans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5850198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EE71386-A727-664D-A579-D4510B3075A4}" vid="{AE5F23AF-5D07-7241-848F-4AE807F58DFD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EE71386-A727-664D-A579-D4510B3075A4}" vid="{2AD9709E-F7EB-FA48-8D01-7FC550A6681C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ca73bb26319a383f0ca6a4bffdc501e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eff026812a92945e04c02a7a0b9b476f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3E26CE0-AB66-4F91-BD00-58CA3546E3E5}">
  <ds:schemaRefs>
    <ds:schemaRef ds:uri="http://schemas.microsoft.com/office/2006/documentManagement/types"/>
    <ds:schemaRef ds:uri="http://purl.org/dc/elements/1.1/"/>
    <ds:schemaRef ds:uri="http://purl.org/dc/dcmitype/"/>
    <ds:schemaRef ds:uri="9f5e9607-a28b-487e-b093-da60e75ee109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15851436-67EF-41C7-86D1-3904960B830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F0FE609-6AC4-4983-BBB6-959006EDF3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presentation_template</Template>
  <TotalTime>11164</TotalTime>
  <Words>105</Words>
  <Application>Microsoft Office PowerPoint</Application>
  <PresentationFormat>On-screen Show (4:3)</PresentationFormat>
  <Paragraphs>15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Gill Sans</vt:lpstr>
      <vt:lpstr>Palatino Linotype</vt:lpstr>
      <vt:lpstr>Wingdings</vt:lpstr>
      <vt:lpstr>Africa RISING presentation_template</vt:lpstr>
      <vt:lpstr>1_Custom Design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Odhong, Jonathan (IITA)</dc:creator>
  <cp:lastModifiedBy>Eveline Massam</cp:lastModifiedBy>
  <cp:revision>133</cp:revision>
  <cp:lastPrinted>2011-10-06T11:45:23Z</cp:lastPrinted>
  <dcterms:created xsi:type="dcterms:W3CDTF">2020-07-17T08:59:01Z</dcterms:created>
  <dcterms:modified xsi:type="dcterms:W3CDTF">2021-09-12T16:19:50Z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